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264" autoAdjust="0"/>
  </p:normalViewPr>
  <p:slideViewPr>
    <p:cSldViewPr>
      <p:cViewPr varScale="1">
        <p:scale>
          <a:sx n="76" d="100"/>
          <a:sy n="76" d="100"/>
        </p:scale>
        <p:origin x="-346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FAA216-8303-4804-A9E9-84ADFC74494A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FDC705-4602-477F-8199-4ACFA0CD120B}">
      <dgm:prSet phldrT="[Text]"/>
      <dgm:spPr/>
      <dgm:t>
        <a:bodyPr/>
        <a:lstStyle/>
        <a:p>
          <a:r>
            <a:rPr lang="de-CH" dirty="0" smtClean="0"/>
            <a:t>Burime te pariperteritshme</a:t>
          </a:r>
          <a:endParaRPr lang="en-US" dirty="0"/>
        </a:p>
      </dgm:t>
    </dgm:pt>
    <dgm:pt modelId="{66806BE8-4AE7-4894-8D3E-270BBB59FACC}" type="parTrans" cxnId="{44787BC7-6574-4466-A61D-ED2A48088C00}">
      <dgm:prSet/>
      <dgm:spPr/>
      <dgm:t>
        <a:bodyPr/>
        <a:lstStyle/>
        <a:p>
          <a:endParaRPr lang="en-US"/>
        </a:p>
      </dgm:t>
    </dgm:pt>
    <dgm:pt modelId="{CF0F553E-0EE0-4430-8075-45529888C913}" type="sibTrans" cxnId="{44787BC7-6574-4466-A61D-ED2A48088C00}">
      <dgm:prSet/>
      <dgm:spPr/>
      <dgm:t>
        <a:bodyPr/>
        <a:lstStyle/>
        <a:p>
          <a:endParaRPr lang="en-US"/>
        </a:p>
      </dgm:t>
    </dgm:pt>
    <dgm:pt modelId="{F353548B-5DEA-4A7F-B689-79EB42AD4FB3}">
      <dgm:prSet phldrT="[Text]"/>
      <dgm:spPr/>
      <dgm:t>
        <a:bodyPr/>
        <a:lstStyle/>
        <a:p>
          <a:r>
            <a:rPr lang="de-CH" dirty="0" smtClean="0"/>
            <a:t>BURIMET E ENERGJISE NDAHEN NE:</a:t>
          </a:r>
          <a:endParaRPr lang="en-US" dirty="0"/>
        </a:p>
      </dgm:t>
    </dgm:pt>
    <dgm:pt modelId="{FC6A36A0-3058-4592-B5EE-160D4C090F82}" type="parTrans" cxnId="{F805DDE0-76F0-4210-A1F8-6C56FF346152}">
      <dgm:prSet/>
      <dgm:spPr/>
      <dgm:t>
        <a:bodyPr/>
        <a:lstStyle/>
        <a:p>
          <a:endParaRPr lang="en-US"/>
        </a:p>
      </dgm:t>
    </dgm:pt>
    <dgm:pt modelId="{48154FE0-BA9B-4057-B25E-1E5B57B541A4}" type="sibTrans" cxnId="{F805DDE0-76F0-4210-A1F8-6C56FF346152}">
      <dgm:prSet/>
      <dgm:spPr/>
      <dgm:t>
        <a:bodyPr/>
        <a:lstStyle/>
        <a:p>
          <a:endParaRPr lang="en-US"/>
        </a:p>
      </dgm:t>
    </dgm:pt>
    <dgm:pt modelId="{E8F9284B-8FAA-41E9-83D0-A2333BE9B248}">
      <dgm:prSet phldrT="[Text]"/>
      <dgm:spPr/>
      <dgm:t>
        <a:bodyPr/>
        <a:lstStyle/>
        <a:p>
          <a:r>
            <a:rPr lang="de-CH" dirty="0" smtClean="0"/>
            <a:t>Burime te riperteritshme</a:t>
          </a:r>
          <a:endParaRPr lang="en-US" dirty="0"/>
        </a:p>
      </dgm:t>
    </dgm:pt>
    <dgm:pt modelId="{2D29FA41-DBCE-4BD6-9282-FC9C93FC05EA}" type="parTrans" cxnId="{4D6EC5F9-2D20-40F8-8894-16430330F21F}">
      <dgm:prSet/>
      <dgm:spPr/>
      <dgm:t>
        <a:bodyPr/>
        <a:lstStyle/>
        <a:p>
          <a:endParaRPr lang="en-US"/>
        </a:p>
      </dgm:t>
    </dgm:pt>
    <dgm:pt modelId="{4E93D29E-2EAD-4037-B9A4-AE7EE000B3B1}" type="sibTrans" cxnId="{4D6EC5F9-2D20-40F8-8894-16430330F21F}">
      <dgm:prSet/>
      <dgm:spPr/>
      <dgm:t>
        <a:bodyPr/>
        <a:lstStyle/>
        <a:p>
          <a:endParaRPr lang="en-US"/>
        </a:p>
      </dgm:t>
    </dgm:pt>
    <dgm:pt modelId="{A1551822-A669-4ACE-81C2-696208A1141D}">
      <dgm:prSet phldrT="[Text]"/>
      <dgm:spPr/>
      <dgm:t>
        <a:bodyPr/>
        <a:lstStyle/>
        <a:p>
          <a:endParaRPr lang="en-US" dirty="0"/>
        </a:p>
      </dgm:t>
    </dgm:pt>
    <dgm:pt modelId="{B2C825CA-CF33-4210-9BFE-43F2E8C9C144}" type="parTrans" cxnId="{66F308C9-89C0-4FB8-A09D-7B8A89EF0B7D}">
      <dgm:prSet/>
      <dgm:spPr/>
      <dgm:t>
        <a:bodyPr/>
        <a:lstStyle/>
        <a:p>
          <a:endParaRPr lang="en-US"/>
        </a:p>
      </dgm:t>
    </dgm:pt>
    <dgm:pt modelId="{351D32A3-3A1E-4139-9FBC-C0B92ADC94CD}" type="sibTrans" cxnId="{66F308C9-89C0-4FB8-A09D-7B8A89EF0B7D}">
      <dgm:prSet/>
      <dgm:spPr/>
      <dgm:t>
        <a:bodyPr/>
        <a:lstStyle/>
        <a:p>
          <a:endParaRPr lang="en-US"/>
        </a:p>
      </dgm:t>
    </dgm:pt>
    <dgm:pt modelId="{DCC5843A-E183-4CCB-87AB-E9EA4552CE22}" type="pres">
      <dgm:prSet presAssocID="{15FAA216-8303-4804-A9E9-84ADFC7449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22CF0D-2F3E-4A4F-B57C-6691067280E8}" type="pres">
      <dgm:prSet presAssocID="{53FDC705-4602-477F-8199-4ACFA0CD120B}" presName="parentText" presStyleLbl="node1" presStyleIdx="0" presStyleCnt="2" custLinFactY="100000" custLinFactNeighborY="1322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81711-E7E4-44C8-8D91-39D44ACD5930}" type="pres">
      <dgm:prSet presAssocID="{53FDC705-4602-477F-8199-4ACFA0CD120B}" presName="childText" presStyleLbl="revTx" presStyleIdx="0" presStyleCnt="2" custScaleY="187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31E2D-950D-4464-9F94-13BC6D47E342}" type="pres">
      <dgm:prSet presAssocID="{E8F9284B-8FAA-41E9-83D0-A2333BE9B248}" presName="parentText" presStyleLbl="node1" presStyleIdx="1" presStyleCnt="2" custLinFactY="100000" custLinFactNeighborY="1332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B47DB-2E38-49D2-B9FA-ABE4FEB81D19}" type="pres">
      <dgm:prSet presAssocID="{E8F9284B-8FAA-41E9-83D0-A2333BE9B24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599218-2426-4FC2-877F-3EC07ECDF358}" type="presOf" srcId="{E8F9284B-8FAA-41E9-83D0-A2333BE9B248}" destId="{4DB31E2D-950D-4464-9F94-13BC6D47E342}" srcOrd="0" destOrd="0" presId="urn:microsoft.com/office/officeart/2005/8/layout/vList2"/>
    <dgm:cxn modelId="{AEB7F311-02B6-4023-97F7-039850C5C6E5}" type="presOf" srcId="{15FAA216-8303-4804-A9E9-84ADFC74494A}" destId="{DCC5843A-E183-4CCB-87AB-E9EA4552CE22}" srcOrd="0" destOrd="0" presId="urn:microsoft.com/office/officeart/2005/8/layout/vList2"/>
    <dgm:cxn modelId="{4A8A2B59-F76D-4825-9E4F-EEC0DE104E55}" type="presOf" srcId="{F353548B-5DEA-4A7F-B689-79EB42AD4FB3}" destId="{4CB81711-E7E4-44C8-8D91-39D44ACD5930}" srcOrd="0" destOrd="0" presId="urn:microsoft.com/office/officeart/2005/8/layout/vList2"/>
    <dgm:cxn modelId="{44787BC7-6574-4466-A61D-ED2A48088C00}" srcId="{15FAA216-8303-4804-A9E9-84ADFC74494A}" destId="{53FDC705-4602-477F-8199-4ACFA0CD120B}" srcOrd="0" destOrd="0" parTransId="{66806BE8-4AE7-4894-8D3E-270BBB59FACC}" sibTransId="{CF0F553E-0EE0-4430-8075-45529888C913}"/>
    <dgm:cxn modelId="{66F308C9-89C0-4FB8-A09D-7B8A89EF0B7D}" srcId="{E8F9284B-8FAA-41E9-83D0-A2333BE9B248}" destId="{A1551822-A669-4ACE-81C2-696208A1141D}" srcOrd="0" destOrd="0" parTransId="{B2C825CA-CF33-4210-9BFE-43F2E8C9C144}" sibTransId="{351D32A3-3A1E-4139-9FBC-C0B92ADC94CD}"/>
    <dgm:cxn modelId="{F805DDE0-76F0-4210-A1F8-6C56FF346152}" srcId="{53FDC705-4602-477F-8199-4ACFA0CD120B}" destId="{F353548B-5DEA-4A7F-B689-79EB42AD4FB3}" srcOrd="0" destOrd="0" parTransId="{FC6A36A0-3058-4592-B5EE-160D4C090F82}" sibTransId="{48154FE0-BA9B-4057-B25E-1E5B57B541A4}"/>
    <dgm:cxn modelId="{23B06A43-691E-449A-A80C-14B950F720A8}" type="presOf" srcId="{A1551822-A669-4ACE-81C2-696208A1141D}" destId="{CD2B47DB-2E38-49D2-B9FA-ABE4FEB81D19}" srcOrd="0" destOrd="0" presId="urn:microsoft.com/office/officeart/2005/8/layout/vList2"/>
    <dgm:cxn modelId="{E11DDDF0-AAA7-406D-AACC-52FFC5720E31}" type="presOf" srcId="{53FDC705-4602-477F-8199-4ACFA0CD120B}" destId="{FD22CF0D-2F3E-4A4F-B57C-6691067280E8}" srcOrd="0" destOrd="0" presId="urn:microsoft.com/office/officeart/2005/8/layout/vList2"/>
    <dgm:cxn modelId="{4D6EC5F9-2D20-40F8-8894-16430330F21F}" srcId="{15FAA216-8303-4804-A9E9-84ADFC74494A}" destId="{E8F9284B-8FAA-41E9-83D0-A2333BE9B248}" srcOrd="1" destOrd="0" parTransId="{2D29FA41-DBCE-4BD6-9282-FC9C93FC05EA}" sibTransId="{4E93D29E-2EAD-4037-B9A4-AE7EE000B3B1}"/>
    <dgm:cxn modelId="{D48DC0D6-63F9-456E-97DE-68D4B0D92C06}" type="presParOf" srcId="{DCC5843A-E183-4CCB-87AB-E9EA4552CE22}" destId="{FD22CF0D-2F3E-4A4F-B57C-6691067280E8}" srcOrd="0" destOrd="0" presId="urn:microsoft.com/office/officeart/2005/8/layout/vList2"/>
    <dgm:cxn modelId="{247497BB-218A-4DE4-8117-B8AAF8A38C1D}" type="presParOf" srcId="{DCC5843A-E183-4CCB-87AB-E9EA4552CE22}" destId="{4CB81711-E7E4-44C8-8D91-39D44ACD5930}" srcOrd="1" destOrd="0" presId="urn:microsoft.com/office/officeart/2005/8/layout/vList2"/>
    <dgm:cxn modelId="{E8737D63-3F5D-4CFB-92AA-E23BCF16FEDD}" type="presParOf" srcId="{DCC5843A-E183-4CCB-87AB-E9EA4552CE22}" destId="{4DB31E2D-950D-4464-9F94-13BC6D47E342}" srcOrd="2" destOrd="0" presId="urn:microsoft.com/office/officeart/2005/8/layout/vList2"/>
    <dgm:cxn modelId="{8AE3AE6A-7C9C-4FE7-8815-7E18F921DE87}" type="presParOf" srcId="{DCC5843A-E183-4CCB-87AB-E9EA4552CE22}" destId="{CD2B47DB-2E38-49D2-B9FA-ABE4FEB81D1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22CF0D-2F3E-4A4F-B57C-6691067280E8}">
      <dsp:nvSpPr>
        <dsp:cNvPr id="0" name=""/>
        <dsp:cNvSpPr/>
      </dsp:nvSpPr>
      <dsp:spPr>
        <a:xfrm>
          <a:off x="0" y="1280160"/>
          <a:ext cx="4953000" cy="638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800" kern="1200" dirty="0" smtClean="0"/>
            <a:t>Burime te pariperteritshme</a:t>
          </a:r>
          <a:endParaRPr lang="en-US" sz="2800" kern="1200" dirty="0"/>
        </a:p>
      </dsp:txBody>
      <dsp:txXfrm>
        <a:off x="0" y="1280160"/>
        <a:ext cx="4953000" cy="638819"/>
      </dsp:txXfrm>
    </dsp:sp>
    <dsp:sp modelId="{4CB81711-E7E4-44C8-8D91-39D44ACD5930}">
      <dsp:nvSpPr>
        <dsp:cNvPr id="0" name=""/>
        <dsp:cNvSpPr/>
      </dsp:nvSpPr>
      <dsp:spPr>
        <a:xfrm>
          <a:off x="0" y="666749"/>
          <a:ext cx="4953000" cy="869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258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CH" sz="2200" kern="1200" dirty="0" smtClean="0"/>
            <a:t>BURIMET E ENERGJISE NDAHEN NE:</a:t>
          </a:r>
          <a:endParaRPr lang="en-US" sz="2200" kern="1200" dirty="0"/>
        </a:p>
      </dsp:txBody>
      <dsp:txXfrm>
        <a:off x="0" y="666749"/>
        <a:ext cx="4953000" cy="869821"/>
      </dsp:txXfrm>
    </dsp:sp>
    <dsp:sp modelId="{4DB31E2D-950D-4464-9F94-13BC6D47E342}">
      <dsp:nvSpPr>
        <dsp:cNvPr id="0" name=""/>
        <dsp:cNvSpPr/>
      </dsp:nvSpPr>
      <dsp:spPr>
        <a:xfrm>
          <a:off x="0" y="2028180"/>
          <a:ext cx="4953000" cy="638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800" kern="1200" dirty="0" smtClean="0"/>
            <a:t>Burime te riperteritshme</a:t>
          </a:r>
          <a:endParaRPr lang="en-US" sz="2800" kern="1200" dirty="0"/>
        </a:p>
      </dsp:txBody>
      <dsp:txXfrm>
        <a:off x="0" y="2028180"/>
        <a:ext cx="4953000" cy="638819"/>
      </dsp:txXfrm>
    </dsp:sp>
    <dsp:sp modelId="{CD2B47DB-2E38-49D2-B9FA-ABE4FEB81D19}">
      <dsp:nvSpPr>
        <dsp:cNvPr id="0" name=""/>
        <dsp:cNvSpPr/>
      </dsp:nvSpPr>
      <dsp:spPr>
        <a:xfrm>
          <a:off x="0" y="2175390"/>
          <a:ext cx="49530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258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200" kern="1200" dirty="0"/>
        </a:p>
      </dsp:txBody>
      <dsp:txXfrm>
        <a:off x="0" y="2175390"/>
        <a:ext cx="4953000" cy="46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114D9-96C5-4ADA-BB48-F0AFAA31B5CF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D14F8-B174-4632-AD2C-E29294E47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D14F8-B174-4632-AD2C-E29294E478F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6F131C4-30F5-404D-B921-D87907E1DE8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947F3E-AE40-4959-A9E5-01687A485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31C4-30F5-404D-B921-D87907E1DE8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7F3E-AE40-4959-A9E5-01687A485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6F131C4-30F5-404D-B921-D87907E1DE8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2947F3E-AE40-4959-A9E5-01687A485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31C4-30F5-404D-B921-D87907E1DE8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947F3E-AE40-4959-A9E5-01687A4851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31C4-30F5-404D-B921-D87907E1DE8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2947F3E-AE40-4959-A9E5-01687A4851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6F131C4-30F5-404D-B921-D87907E1DE8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2947F3E-AE40-4959-A9E5-01687A4851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6F131C4-30F5-404D-B921-D87907E1DE8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2947F3E-AE40-4959-A9E5-01687A4851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31C4-30F5-404D-B921-D87907E1DE8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947F3E-AE40-4959-A9E5-01687A485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31C4-30F5-404D-B921-D87907E1DE8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947F3E-AE40-4959-A9E5-01687A485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31C4-30F5-404D-B921-D87907E1DE8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947F3E-AE40-4959-A9E5-01687A4851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6F131C4-30F5-404D-B921-D87907E1DE8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2947F3E-AE40-4959-A9E5-01687A4851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F131C4-30F5-404D-B921-D87907E1DE8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2947F3E-AE40-4959-A9E5-01687A485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1.3 Prodhimi dhe mbartja e energjise elektrike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1.3.1 Prodhimi i energjise elektrike</a:t>
            </a:r>
            <a:endParaRPr lang="en-US" dirty="0"/>
          </a:p>
        </p:txBody>
      </p:sp>
      <p:pic>
        <p:nvPicPr>
          <p:cNvPr id="4" name="Picture 3" descr="[UNSET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248400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E PUNOI:Ariana Muqaj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smtClean="0">
                <a:solidFill>
                  <a:srgbClr val="FF0000"/>
                </a:solidFill>
              </a:rPr>
              <a:t>CENTRALET NE BAZE TE BATICES DHE ZBATICES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87142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Keto centale ndertohen afer detit i cili ndryshon nivelin gjate baticave dhe 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zbaticave.Gjate batices diga eshte e hapur dhe liqeni akumulues mbushet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me uje dhe ne fund te batices dega mbyllet.Parimi i punes se centraleve te 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tilla eshte i njejte si ne hidrocentrale akumuluese.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28800"/>
            <a:ext cx="4026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 smtClean="0">
                <a:solidFill>
                  <a:srgbClr val="FF0000"/>
                </a:solidFill>
              </a:rPr>
              <a:t>CENTRALET GJEOTERMALE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8802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Centralet gjeotermale perdorin avullin nga thellesia e tokes me temperature 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100-3000</a:t>
            </a:r>
            <a:r>
              <a:rPr lang="en-US" sz="2000" dirty="0" smtClean="0"/>
              <a:t> °</a:t>
            </a:r>
            <a:r>
              <a:rPr lang="en-US" sz="2000" b="1" dirty="0" smtClean="0"/>
              <a:t>C.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Parimi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punes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eshte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njejte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termocentrali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b="1" dirty="0" smtClean="0"/>
          </a:p>
        </p:txBody>
      </p:sp>
      <p:pic>
        <p:nvPicPr>
          <p:cNvPr id="7" name="Picture 6" descr="AAN29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971800"/>
            <a:ext cx="5562600" cy="3687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153400" cy="9906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CH" b="1" dirty="0" smtClean="0">
                <a:ln/>
                <a:solidFill>
                  <a:schemeClr val="accent3"/>
                </a:solidFill>
              </a:rPr>
              <a:t>Bartja dhe shperndarja e energjise elektrike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372600" cy="3657600"/>
          </a:xfrm>
        </p:spPr>
        <p:txBody>
          <a:bodyPr>
            <a:noAutofit/>
          </a:bodyPr>
          <a:lstStyle/>
          <a:p>
            <a:r>
              <a:rPr lang="de-CH" sz="1800" dirty="0" smtClean="0">
                <a:latin typeface="Arial" pitchFamily="34" charset="0"/>
                <a:cs typeface="Arial" pitchFamily="34" charset="0"/>
              </a:rPr>
              <a:t>Bartja e energjise behet ndermjet linjave elektrike dhe transformatoreve.</a:t>
            </a:r>
          </a:p>
          <a:p>
            <a:pPr>
              <a:buNone/>
            </a:pPr>
            <a:r>
              <a:rPr lang="de-CH" sz="1800" dirty="0" smtClean="0">
                <a:latin typeface="Arial" pitchFamily="34" charset="0"/>
                <a:cs typeface="Arial" pitchFamily="34" charset="0"/>
              </a:rPr>
              <a:t>Shpenzuesit e rrymes elektrike vendosen ne ndertesat qe njeriu i</a:t>
            </a:r>
          </a:p>
          <a:p>
            <a:pPr>
              <a:buNone/>
            </a:pPr>
            <a:r>
              <a:rPr lang="de-CH" sz="1800" dirty="0" smtClean="0">
                <a:latin typeface="Arial" pitchFamily="34" charset="0"/>
                <a:cs typeface="Arial" pitchFamily="34" charset="0"/>
              </a:rPr>
              <a:t> nderton per qellime te ndryshme.Centralet dhe linjat per </a:t>
            </a:r>
          </a:p>
          <a:p>
            <a:pPr>
              <a:buNone/>
            </a:pPr>
            <a:r>
              <a:rPr lang="de-CH" sz="1800" dirty="0" smtClean="0">
                <a:latin typeface="Arial" pitchFamily="34" charset="0"/>
                <a:cs typeface="Arial" pitchFamily="34" charset="0"/>
              </a:rPr>
              <a:t>shperndarjen e energjise elektrike deri te shpenzuesi i quajme </a:t>
            </a:r>
          </a:p>
          <a:p>
            <a:pPr>
              <a:buNone/>
            </a:pPr>
            <a:r>
              <a:rPr lang="de-CH" sz="1800" u="sng" dirty="0" smtClean="0">
                <a:latin typeface="Arial" pitchFamily="34" charset="0"/>
                <a:cs typeface="Arial" pitchFamily="34" charset="0"/>
              </a:rPr>
              <a:t>SISTEM ELEKTROENERGJETIK (SEE)</a:t>
            </a:r>
          </a:p>
          <a:p>
            <a:pPr>
              <a:buNone/>
            </a:pPr>
            <a:r>
              <a:rPr lang="de-CH" sz="1800" dirty="0" smtClean="0">
                <a:latin typeface="Arial" pitchFamily="34" charset="0"/>
                <a:cs typeface="Arial" pitchFamily="34" charset="0"/>
              </a:rPr>
              <a:t>Energjia elektrike e centraleve ka tension 6000-24000 V i cili me </a:t>
            </a:r>
          </a:p>
          <a:p>
            <a:pPr>
              <a:buNone/>
            </a:pPr>
            <a:r>
              <a:rPr lang="de-CH" sz="1800" dirty="0" smtClean="0">
                <a:latin typeface="Arial" pitchFamily="34" charset="0"/>
                <a:cs typeface="Arial" pitchFamily="34" charset="0"/>
              </a:rPr>
              <a:t>transformator </a:t>
            </a:r>
            <a:r>
              <a:rPr lang="de-CH" sz="1800" u="sng" dirty="0" smtClean="0">
                <a:latin typeface="Arial" pitchFamily="34" charset="0"/>
                <a:cs typeface="Arial" pitchFamily="34" charset="0"/>
              </a:rPr>
              <a:t>transformohet ne tension deri 400kV qe bartja te behet  </a:t>
            </a:r>
          </a:p>
          <a:p>
            <a:pPr>
              <a:buNone/>
            </a:pPr>
            <a:r>
              <a:rPr lang="de-CH" sz="1800" u="sng" dirty="0" smtClean="0">
                <a:latin typeface="Arial" pitchFamily="34" charset="0"/>
                <a:cs typeface="Arial" pitchFamily="34" charset="0"/>
              </a:rPr>
              <a:t>me humbje </a:t>
            </a:r>
            <a:r>
              <a:rPr lang="de-CH" sz="1800" dirty="0" smtClean="0">
                <a:latin typeface="Arial" pitchFamily="34" charset="0"/>
                <a:cs typeface="Arial" pitchFamily="34" charset="0"/>
              </a:rPr>
              <a:t>te  vogla. Kjo energji pastaj bartet me ane te linjave.Pjeset perberese te linjes</a:t>
            </a:r>
          </a:p>
          <a:p>
            <a:pPr>
              <a:buNone/>
            </a:pPr>
            <a:r>
              <a:rPr lang="de-CH" sz="1800" dirty="0" smtClean="0">
                <a:latin typeface="Arial" pitchFamily="34" charset="0"/>
                <a:cs typeface="Arial" pitchFamily="34" charset="0"/>
              </a:rPr>
              <a:t>jane:perquesit shtyllat dhe izolatoret.Shtylla sherben per mbajtjen e </a:t>
            </a:r>
          </a:p>
          <a:p>
            <a:pPr>
              <a:buNone/>
            </a:pPr>
            <a:r>
              <a:rPr lang="de-CH" sz="1800" dirty="0" smtClean="0">
                <a:latin typeface="Arial" pitchFamily="34" charset="0"/>
                <a:cs typeface="Arial" pitchFamily="34" charset="0"/>
              </a:rPr>
              <a:t>perquesit,izolatorit dhe percjellesit.Ndertohet nga qeliku ose </a:t>
            </a:r>
          </a:p>
          <a:p>
            <a:pPr>
              <a:buNone/>
            </a:pPr>
            <a:r>
              <a:rPr lang="de-CH" sz="1800" dirty="0" smtClean="0">
                <a:latin typeface="Arial" pitchFamily="34" charset="0"/>
                <a:cs typeface="Arial" pitchFamily="34" charset="0"/>
              </a:rPr>
              <a:t>betoarmeja. Energjia elektrike qarkullon ne nenshperndares pastaj ne afersi te </a:t>
            </a:r>
          </a:p>
          <a:p>
            <a:pPr>
              <a:buNone/>
            </a:pPr>
            <a:r>
              <a:rPr lang="de-CH" sz="1800" dirty="0" smtClean="0">
                <a:latin typeface="Arial" pitchFamily="34" charset="0"/>
                <a:cs typeface="Arial" pitchFamily="34" charset="0"/>
              </a:rPr>
              <a:t>shpenzuesve me tension te ulet 230-400V.</a:t>
            </a:r>
          </a:p>
          <a:p>
            <a:pPr>
              <a:buNone/>
            </a:pPr>
            <a:r>
              <a:rPr lang="de-CH" sz="1800" dirty="0" smtClean="0">
                <a:latin typeface="Arial" pitchFamily="34" charset="0"/>
                <a:cs typeface="Arial" pitchFamily="34" charset="0"/>
              </a:rPr>
              <a:t>Rrjeti elektrik i tensionit te ulet mund te jete ajror ose tokesor.Rjeti</a:t>
            </a:r>
          </a:p>
          <a:p>
            <a:pPr>
              <a:buNone/>
            </a:pPr>
            <a:r>
              <a:rPr lang="de-CH" sz="1800" dirty="0" smtClean="0">
                <a:latin typeface="Arial" pitchFamily="34" charset="0"/>
                <a:cs typeface="Arial" pitchFamily="34" charset="0"/>
              </a:rPr>
              <a:t>ajror ndertohet me perques  ndersa nentokesor me kabllo energjetike.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24_07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534399" cy="2671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2590800"/>
            <a:ext cx="28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Bartja e energjise elektrike </a:t>
            </a:r>
            <a:endParaRPr lang="en-US" dirty="0"/>
          </a:p>
        </p:txBody>
      </p:sp>
      <p:pic>
        <p:nvPicPr>
          <p:cNvPr id="4" name="Picture 3" descr="1200px-NIGU_Strain_to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514600"/>
            <a:ext cx="2667000" cy="4000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6488668"/>
            <a:ext cx="145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Linja elektrike</a:t>
            </a:r>
            <a:endParaRPr lang="en-US" dirty="0"/>
          </a:p>
        </p:txBody>
      </p:sp>
      <p:pic>
        <p:nvPicPr>
          <p:cNvPr id="6" name="Picture 5" descr="66-kv-isolators-500x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2971800"/>
            <a:ext cx="3657600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7800" y="6248400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smtClean="0"/>
              <a:t>Izolatori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CH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Energjia elektrike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153400" cy="4267200"/>
          </a:xfrm>
        </p:spPr>
        <p:txBody>
          <a:bodyPr>
            <a:normAutofit/>
          </a:bodyPr>
          <a:lstStyle/>
          <a:p>
            <a:r>
              <a:rPr lang="de-CH" sz="2400" dirty="0" smtClean="0">
                <a:latin typeface="Arial" pitchFamily="34" charset="0"/>
                <a:cs typeface="Arial" pitchFamily="34" charset="0"/>
              </a:rPr>
              <a:t>Energjia elektrike mund te shnderrohet ne energji mekanike,termike,te drites etj.</a:t>
            </a:r>
          </a:p>
          <a:p>
            <a:r>
              <a:rPr lang="de-CH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Burimet</a:t>
            </a:r>
            <a:r>
              <a:rPr lang="de-CH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elektrike</a:t>
            </a:r>
            <a:r>
              <a:rPr lang="de-CH" sz="2400" dirty="0" smtClean="0">
                <a:latin typeface="Arial" pitchFamily="34" charset="0"/>
                <a:cs typeface="Arial" pitchFamily="34" charset="0"/>
              </a:rPr>
              <a:t> jane pajisje ne te cilat format e ndryshme te energjise shnderrohen ne energji elektrike.</a:t>
            </a:r>
          </a:p>
          <a:p>
            <a:r>
              <a:rPr lang="de-CH" sz="2400" dirty="0" smtClean="0">
                <a:latin typeface="Arial" pitchFamily="34" charset="0"/>
                <a:cs typeface="Arial" pitchFamily="34" charset="0"/>
              </a:rPr>
              <a:t>Sistemet teknologjike ku prodhohet rryma elektrike quhen </a:t>
            </a:r>
            <a:r>
              <a:rPr lang="de-CH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centrale elektrike</a:t>
            </a:r>
            <a:r>
              <a:rPr lang="de-CH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de-CH" sz="2400" dirty="0" smtClean="0">
                <a:latin typeface="Arial" pitchFamily="34" charset="0"/>
                <a:cs typeface="Arial" pitchFamily="34" charset="0"/>
              </a:rPr>
              <a:t>Ligji mbi ruajtjen e energjise thote se energjia as nuk fitohet,as nuk humbet por shnderrohet nga nje forme ne tjetren.</a:t>
            </a:r>
          </a:p>
          <a:p>
            <a:endParaRPr lang="de-CH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7492" y="2967335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CH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371600" y="-457200"/>
          <a:ext cx="4953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57800" y="3048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CH" dirty="0" smtClean="0"/>
          </a:p>
          <a:p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24384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solidFill>
                  <a:srgbClr val="C00000"/>
                </a:solidFill>
                <a:latin typeface="Arial Narrow" pitchFamily="34" charset="0"/>
              </a:rPr>
              <a:t>Burime te pariperteritshme </a:t>
            </a:r>
            <a:r>
              <a:rPr lang="de-CH" sz="2400" dirty="0" smtClean="0">
                <a:latin typeface="Arial Narrow" pitchFamily="34" charset="0"/>
              </a:rPr>
              <a:t>jane mineralet energjetike si linjiti ose </a:t>
            </a:r>
          </a:p>
          <a:p>
            <a:r>
              <a:rPr lang="de-CH" sz="2400" dirty="0" smtClean="0">
                <a:latin typeface="Arial Narrow" pitchFamily="34" charset="0"/>
              </a:rPr>
              <a:t>qymyrguri,mineralet nukleare si uraniumi,plutoniumi,nafta,gazi natyror</a:t>
            </a:r>
          </a:p>
          <a:p>
            <a:r>
              <a:rPr lang="de-CH" sz="2400" dirty="0" smtClean="0">
                <a:latin typeface="Arial Narrow" pitchFamily="34" charset="0"/>
              </a:rPr>
              <a:t>dhe biomasa.</a:t>
            </a:r>
          </a:p>
          <a:p>
            <a:r>
              <a:rPr lang="de-CH" sz="2400" dirty="0" smtClean="0">
                <a:latin typeface="Arial Narrow" pitchFamily="34" charset="0"/>
              </a:rPr>
              <a:t>Ndryshe nga keto,energjia e lumenjve,e valeve te detit apo e drites </a:t>
            </a:r>
          </a:p>
          <a:p>
            <a:r>
              <a:rPr lang="de-CH" sz="2400" dirty="0" smtClean="0">
                <a:latin typeface="Arial Narrow" pitchFamily="34" charset="0"/>
              </a:rPr>
              <a:t>se diellit eshte praktikisht e pashtershme prandaj keto burime quhen </a:t>
            </a:r>
          </a:p>
          <a:p>
            <a:r>
              <a:rPr lang="de-CH" sz="2400" dirty="0" smtClean="0">
                <a:solidFill>
                  <a:srgbClr val="C00000"/>
                </a:solidFill>
                <a:latin typeface="Arial Narrow" pitchFamily="34" charset="0"/>
              </a:rPr>
              <a:t>te riperteritshme.</a:t>
            </a:r>
          </a:p>
          <a:p>
            <a:r>
              <a:rPr lang="de-CH" sz="2400" dirty="0" smtClean="0">
                <a:solidFill>
                  <a:srgbClr val="C00000"/>
                </a:solidFill>
                <a:latin typeface="Arial Narrow" pitchFamily="34" charset="0"/>
              </a:rPr>
              <a:t>Centralet </a:t>
            </a:r>
            <a:r>
              <a:rPr lang="de-CH" sz="2400" dirty="0" smtClean="0">
                <a:latin typeface="Arial Narrow" pitchFamily="34" charset="0"/>
              </a:rPr>
              <a:t>qe perdorin </a:t>
            </a:r>
            <a:r>
              <a:rPr lang="de-CH" sz="2400" b="1" dirty="0" smtClean="0">
                <a:latin typeface="Arial Narrow" pitchFamily="34" charset="0"/>
              </a:rPr>
              <a:t>burimet</a:t>
            </a:r>
            <a:r>
              <a:rPr lang="de-CH" sz="2400" dirty="0" smtClean="0">
                <a:latin typeface="Arial Narrow" pitchFamily="34" charset="0"/>
              </a:rPr>
              <a:t> e pariperteritshme jane termocentralet</a:t>
            </a:r>
          </a:p>
          <a:p>
            <a:r>
              <a:rPr lang="de-CH" sz="2400" dirty="0" smtClean="0">
                <a:latin typeface="Arial Narrow" pitchFamily="34" charset="0"/>
              </a:rPr>
              <a:t>dhe centralet berthamore(nukleare) ndersa centralet qe perdorin burimet</a:t>
            </a:r>
          </a:p>
          <a:p>
            <a:r>
              <a:rPr lang="de-CH" sz="2400" dirty="0" smtClean="0">
                <a:latin typeface="Arial Narrow" pitchFamily="34" charset="0"/>
              </a:rPr>
              <a:t>e </a:t>
            </a:r>
            <a:r>
              <a:rPr lang="de-CH" sz="2400" dirty="0" smtClean="0">
                <a:latin typeface="Arial Narrow" pitchFamily="34" charset="0"/>
                <a:cs typeface="Arial" pitchFamily="34" charset="0"/>
              </a:rPr>
              <a:t>riperteritshme</a:t>
            </a:r>
            <a:r>
              <a:rPr lang="de-CH" sz="2400" dirty="0" smtClean="0">
                <a:latin typeface="Arial Narrow" pitchFamily="34" charset="0"/>
              </a:rPr>
              <a:t> jane hidrocentralet,centralet me ere,centralet solare dhe</a:t>
            </a:r>
          </a:p>
          <a:p>
            <a:r>
              <a:rPr lang="de-CH" sz="2400" dirty="0" smtClean="0">
                <a:latin typeface="Arial Narrow" pitchFamily="34" charset="0"/>
              </a:rPr>
              <a:t>centralet ne baze te detit.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CH" b="1" dirty="0" smtClean="0">
                <a:ln/>
                <a:solidFill>
                  <a:schemeClr val="accent3"/>
                </a:solidFill>
              </a:rPr>
              <a:t>Termocentralet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800600" cy="4572000"/>
          </a:xfrm>
        </p:spPr>
        <p:txBody>
          <a:bodyPr>
            <a:normAutofit fontScale="92500" lnSpcReduction="20000"/>
          </a:bodyPr>
          <a:lstStyle/>
          <a:p>
            <a:r>
              <a:rPr lang="de-CH" dirty="0" smtClean="0">
                <a:latin typeface="Arial" pitchFamily="34" charset="0"/>
                <a:cs typeface="Arial" pitchFamily="34" charset="0"/>
              </a:rPr>
              <a:t>Termocentrali eshte objekt ne te cilin jane te vendosura pajisjet perkatese energjetike te cilat behet shnderrimi i energjise se nxehtesise te lendes djegese ne energji elektrike</a:t>
            </a:r>
          </a:p>
          <a:p>
            <a:r>
              <a:rPr lang="de-CH" dirty="0" smtClean="0">
                <a:latin typeface="Arial" pitchFamily="34" charset="0"/>
                <a:cs typeface="Arial" pitchFamily="34" charset="0"/>
              </a:rPr>
              <a:t>Termocentralet si lende djegese per ngrohjen e ujit perdorin thengjjillin,mazutin,gazin natyror dhe materialet radioaktive-uraniumin.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kosova-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752600"/>
            <a:ext cx="4419600" cy="2468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0" y="4267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Termocentrali KOSOVA 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CH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 punon termocentrali?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153400" cy="4495800"/>
          </a:xfrm>
        </p:spPr>
        <p:txBody>
          <a:bodyPr>
            <a:normAutofit/>
          </a:bodyPr>
          <a:lstStyle/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Ne kaldajen e avullit uji i paster shnderrohet ne avull te ujit me ane te lendes djegese.Ky avull ndermjet gypave dergohet ne lopatat e turbines me avull dhe i ve ne levizje.Boshti i turbines eshte i lidhur me boshtin e gjeneratorit te cilin e ve ne levizje.Gjeneratori gjate rrotullimit shnderron energjine mekanike ne energji elektrike.Avulli nga turbina shkon ne ftofesin </a:t>
            </a:r>
          </a:p>
          <a:p>
            <a:pPr>
              <a:buNone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    ku behet kondebsimi i avullit.</a:t>
            </a:r>
          </a:p>
          <a:p>
            <a:pPr>
              <a:buNone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   Uji qe fitohet pas kondensimit </a:t>
            </a:r>
          </a:p>
          <a:p>
            <a:pPr>
              <a:buNone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   shkon ne kaldaje dhe serish </a:t>
            </a:r>
          </a:p>
          <a:p>
            <a:pPr>
              <a:buNone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   shnderrohet ne avull duke e</a:t>
            </a:r>
          </a:p>
          <a:p>
            <a:pPr>
              <a:buNone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   mbyllur ciklin e punes.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ilustrim-se-si-punon-nje-termocentral-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3086100"/>
            <a:ext cx="502920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CH" b="1" dirty="0" smtClean="0">
                <a:ln/>
                <a:solidFill>
                  <a:schemeClr val="accent3"/>
                </a:solidFill>
              </a:rPr>
              <a:t>	Centralet nukleare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495800" cy="5257800"/>
          </a:xfrm>
        </p:spPr>
        <p:txBody>
          <a:bodyPr>
            <a:normAutofit fontScale="92500" lnSpcReduction="10000"/>
          </a:bodyPr>
          <a:lstStyle/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Centrali nuklear perbehet prej pajisjeve perkatese energjetike qe bejne shnderrimin e energjise nga lenda nukleare (e cila fitohet me procesin e reaksionit apo zberthimit nuklear) ne energji elektrike.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Energjia nukleare transformohet ne energji te nxehtesise.Pastaj ne kaldajen me avull uji i paster shnderrohet ne avull te ujit me ane te nxehtesise.Ky avull dergohet ne lopatat e turbines dhe i ve ne levizje ato.Boshti i turbines eshte i lidhur me boshtin e gjeneratorit.Gjeneratori e shnderron energjine mekanike ne elektrike.Ne kondensator avulli shnderrohet ne uje i cili qarkullon ne kaldaje dhe shnderrohet serish ne avull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ressurizedWaterReact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524000"/>
            <a:ext cx="4762500" cy="2461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CH" b="1" dirty="0" smtClean="0">
                <a:ln/>
                <a:solidFill>
                  <a:schemeClr val="accent3"/>
                </a:solidFill>
              </a:rPr>
              <a:t>Centralet ne baze te burimeve te riperteritshme te energjise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1534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Centralet ne baze te burimeve te riperteritshme te energjise jane me </a:t>
            </a:r>
          </a:p>
          <a:p>
            <a:pPr>
              <a:buNone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ekologjike se centralet me burime te pariperteritshme.</a:t>
            </a:r>
          </a:p>
          <a:p>
            <a:pPr>
              <a:buNone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Dobesi e ketyre centraleve eshte kostoja e larte e ndertimit.Mirepo per</a:t>
            </a:r>
          </a:p>
          <a:p>
            <a:pPr>
              <a:buNone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qellim te mbrojtjes keto centrale ndertohen gjithnje e me shume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352800"/>
            <a:ext cx="5486400" cy="325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CH" b="1" dirty="0" smtClean="0">
                <a:ln/>
                <a:solidFill>
                  <a:schemeClr val="accent3"/>
                </a:solidFill>
              </a:rPr>
              <a:t>Hidrocentralet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52400" y="1600200"/>
            <a:ext cx="4724400" cy="5257800"/>
          </a:xfrm>
        </p:spPr>
        <p:txBody>
          <a:bodyPr>
            <a:normAutofit fontScale="92500" lnSpcReduction="10000"/>
          </a:bodyPr>
          <a:lstStyle/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Ne hidrocentrale behet shnderrimi i energjise potenciale apo kinetike te ujit ne energji elektrike.Ndertohen afer lumenjeve apo ne shtreterit e tyre.Ndertohet diga qe sherben per akumulimin e ujit dhe formimin e  ujembledhesit.Kemi dy lloje hidrocentralesh:rrjedhese dhe akumuluese.Hidrocentralet rrjedhese ndertohen ne lumenj me rrjedhje te madhe.Hidrocentralet akumluese ndertohen ne vende ku akumulimi eshte ekonomikisht i arsyeshem dhe ku mund te ndertohen diga.Ne keto hidrocentrale energjia potenciale e ujit leshohet ne lopatat e turbines e cila shnderron energjine kinetike ne ate mekanike.Gjeneratori shnderron energjine mekanike ne elektrike.</a:t>
            </a:r>
          </a:p>
        </p:txBody>
      </p:sp>
      <p:pic>
        <p:nvPicPr>
          <p:cNvPr id="5" name="Picture 4" descr="hidrocentralet-8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905000"/>
            <a:ext cx="4648200" cy="3594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solidFill>
                  <a:srgbClr val="C00000"/>
                </a:solidFill>
              </a:rPr>
              <a:t>CENTRALET DIELLORE-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4801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Energjia diellore e cila nga pasqyrat drejtohet ne 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kullen dhe stufen diellore shnderrohet ne energji 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elektrike te nxehtesise.Me kete nxehtesi ngrohet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uji i cili kalon ne avull dhe i ve ne levizje turbinat.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Turbina ve ne levizje gjeneratorin.Gjeneratori 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Shnderron energjine mekanike ne elektrike.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05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solidFill>
                  <a:srgbClr val="C00000"/>
                </a:solidFill>
              </a:rPr>
              <a:t>CENTRALET E ERES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438400"/>
            <a:ext cx="464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Centralet e eres ndertohen ne vende ku ka ere te forte.Keto centrale jane 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vetem si burim plotesues i energjise elektrike.Keto centrale mund te puojne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me shpejtesi minimale 4 m/s dhe me e vogel 12 m/s.Ne centralet e eres 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shnderrohet energjia kinetike  e eres ne energji mekanike pastaj kjo ne ate 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elektrike.</a:t>
            </a:r>
          </a:p>
        </p:txBody>
      </p:sp>
      <p:pic>
        <p:nvPicPr>
          <p:cNvPr id="7" name="Picture 6" descr="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2192" y="1524000"/>
            <a:ext cx="3901808" cy="2590800"/>
          </a:xfrm>
          <a:prstGeom prst="rect">
            <a:avLst/>
          </a:prstGeom>
        </p:spPr>
      </p:pic>
      <p:pic>
        <p:nvPicPr>
          <p:cNvPr id="11" name="Picture 10" descr="wind-power-texas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4267200"/>
            <a:ext cx="3886200" cy="2459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54A838"/>
      </a:accent4>
      <a:accent5>
        <a:srgbClr val="54A838"/>
      </a:accent5>
      <a:accent6>
        <a:srgbClr val="387025"/>
      </a:accent6>
      <a:hlink>
        <a:srgbClr val="E2D700"/>
      </a:hlink>
      <a:folHlink>
        <a:srgbClr val="FFF65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175</TotalTime>
  <Words>848</Words>
  <Application>Microsoft Office PowerPoint</Application>
  <PresentationFormat>On-screen Show (4:3)</PresentationFormat>
  <Paragraphs>83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Median</vt:lpstr>
      <vt:lpstr>1.3 Prodhimi dhe mbartja e energjise elektrike</vt:lpstr>
      <vt:lpstr>Energjia elektrike</vt:lpstr>
      <vt:lpstr>Slide 3</vt:lpstr>
      <vt:lpstr>Termocentralet</vt:lpstr>
      <vt:lpstr>Si punon termocentrali?</vt:lpstr>
      <vt:lpstr> Centralet nukleare</vt:lpstr>
      <vt:lpstr>Centralet ne baze te burimeve te riperteritshme te energjise</vt:lpstr>
      <vt:lpstr>Hidrocentralet</vt:lpstr>
      <vt:lpstr>Slide 9</vt:lpstr>
      <vt:lpstr>Slide 10</vt:lpstr>
      <vt:lpstr>Bartja dhe shperndarja e energjise elektrike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1.3 Prodhimi dhe mbartja e energjise elektrike</dc:title>
  <dc:creator>dell</dc:creator>
  <cp:lastModifiedBy>dell</cp:lastModifiedBy>
  <cp:revision>20</cp:revision>
  <dcterms:created xsi:type="dcterms:W3CDTF">2017-09-20T12:46:46Z</dcterms:created>
  <dcterms:modified xsi:type="dcterms:W3CDTF">2017-09-28T11:35:35Z</dcterms:modified>
</cp:coreProperties>
</file>